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2" d="100"/>
          <a:sy n="62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tx1"/>
            </a:gs>
            <a:gs pos="77000">
              <a:schemeClr val="accent6">
                <a:alpha val="51000"/>
                <a:lumMod val="37000"/>
                <a:lumOff val="63000"/>
              </a:schemeClr>
            </a:gs>
            <a:gs pos="100000">
              <a:srgbClr val="ABB6D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67749F-7BA9-4E3A-AD6C-2615704A4DED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583AE-9A62-4FFC-B4FD-D79ED0A88AAD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88640" y="2348880"/>
            <a:ext cx="7851648" cy="11354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Bulgaria</a:t>
            </a:r>
            <a:b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th-TH" dirty="0">
                <a:solidFill>
                  <a:schemeClr val="bg1"/>
                </a:solidFill>
              </a:rPr>
              <a:t>บัลแกเรีย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th-TH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39" y="1079158"/>
            <a:ext cx="3463025" cy="51589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4020" y="558924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Mrs.Yordanka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Ananieva</a:t>
            </a:r>
            <a:endParaRPr lang="th-TH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07" y="2852936"/>
            <a:ext cx="3459491" cy="227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841" y="980728"/>
            <a:ext cx="87849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They are those links that bring people from different nations together and support them in their development</a:t>
            </a:r>
            <a:r>
              <a:rPr lang="bg-BG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Here we can find out that we are the same in our pursuit of knowledge, equity and better living conditions</a:t>
            </a:r>
            <a:r>
              <a:rPr lang="en-US" sz="2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สิ่งเหล่านี้เชื่อมโยงผู้คน</a:t>
            </a:r>
            <a:r>
              <a:rPr lang="th-TH" sz="3200" dirty="0">
                <a:solidFill>
                  <a:schemeClr val="bg1"/>
                </a:solidFill>
              </a:rPr>
              <a:t>จากประเทศที่แตกต่าง</a:t>
            </a:r>
            <a:r>
              <a:rPr lang="th-TH" sz="3200" dirty="0" smtClean="0">
                <a:solidFill>
                  <a:schemeClr val="bg1"/>
                </a:solidFill>
              </a:rPr>
              <a:t>กันให้มาช่วยกันและร่วมกันพัฒนา </a:t>
            </a:r>
            <a:r>
              <a:rPr lang="th-TH" sz="3200" dirty="0">
                <a:solidFill>
                  <a:schemeClr val="bg1"/>
                </a:solidFill>
              </a:rPr>
              <a:t>ที่นี่เราค้นพบได้ว่าเรามีความเหมือนกันในการแสวงหาความรู้ </a:t>
            </a:r>
            <a:r>
              <a:rPr lang="th-TH" sz="3200" dirty="0" smtClean="0">
                <a:solidFill>
                  <a:schemeClr val="bg1"/>
                </a:solidFill>
              </a:rPr>
              <a:t>ความเสมอภาคและส</a:t>
            </a:r>
            <a:r>
              <a:rPr lang="th-TH" sz="3200" dirty="0">
                <a:solidFill>
                  <a:schemeClr val="bg1"/>
                </a:solidFill>
              </a:rPr>
              <a:t>ภาพความเป็นอยู่ที่ดีขึ้น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endParaRPr lang="th-TH" sz="3200" dirty="0">
              <a:solidFill>
                <a:srgbClr val="00B050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" r="10691"/>
          <a:stretch/>
        </p:blipFill>
        <p:spPr>
          <a:xfrm>
            <a:off x="2195735" y="4014335"/>
            <a:ext cx="4609073" cy="261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677" y="1124744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 would like to express my appreciation to the hosts of this year’s competition – the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Office of the Basic Education Commission, Ministry of Education, Thailand,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their warm welcome and the interesting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programme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they have organized for the next few days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!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ดิฉันขอ</a:t>
            </a:r>
            <a:r>
              <a:rPr lang="th-TH" sz="3200" dirty="0">
                <a:solidFill>
                  <a:schemeClr val="bg1"/>
                </a:solidFill>
              </a:rPr>
              <a:t>แสดงความขอบคุณไปยังเจ้าภาพของการแข่งขัน</a:t>
            </a:r>
            <a:r>
              <a:rPr lang="th-TH" sz="3200" dirty="0" smtClean="0">
                <a:solidFill>
                  <a:schemeClr val="bg1"/>
                </a:solidFill>
              </a:rPr>
              <a:t>ในครั้งนี้ </a:t>
            </a:r>
            <a:r>
              <a:rPr lang="th-TH" dirty="0" smtClean="0">
                <a:solidFill>
                  <a:schemeClr val="bg1"/>
                </a:solidFill>
              </a:rPr>
              <a:t>- </a:t>
            </a:r>
            <a:r>
              <a:rPr lang="th-TH" sz="3200" dirty="0" smtClean="0">
                <a:solidFill>
                  <a:schemeClr val="bg1"/>
                </a:solidFill>
              </a:rPr>
              <a:t>สำนักงาน</a:t>
            </a:r>
            <a:r>
              <a:rPr lang="th-TH" sz="3200" dirty="0">
                <a:solidFill>
                  <a:schemeClr val="bg1"/>
                </a:solidFill>
              </a:rPr>
              <a:t>คณะกรรมการการศึกษาขั้น</a:t>
            </a:r>
            <a:r>
              <a:rPr lang="th-TH" sz="3200" dirty="0" smtClean="0">
                <a:solidFill>
                  <a:schemeClr val="bg1"/>
                </a:solidFill>
              </a:rPr>
              <a:t>พื้นฐาน </a:t>
            </a:r>
            <a:r>
              <a:rPr lang="th-TH" sz="3200" dirty="0">
                <a:solidFill>
                  <a:schemeClr val="bg1"/>
                </a:solidFill>
              </a:rPr>
              <a:t>กระทรวงศึกษาธิการของประเทศไทย สำหรับการต้อนรับที่อบอุ่นและโปรแกรมที่น่าสนใจที่พวกเขาได้จัดไว้ใน</a:t>
            </a:r>
            <a:r>
              <a:rPr lang="th-TH" sz="3200" dirty="0" smtClean="0">
                <a:solidFill>
                  <a:schemeClr val="bg1"/>
                </a:solidFill>
              </a:rPr>
              <a:t>ช่วงเวลาต่อ</a:t>
            </a:r>
            <a:r>
              <a:rPr lang="th-TH" sz="3200" dirty="0">
                <a:solidFill>
                  <a:schemeClr val="bg1"/>
                </a:solidFill>
              </a:rPr>
              <a:t>จากนี้ </a:t>
            </a:r>
            <a:endParaRPr lang="en-US" sz="3200" dirty="0">
              <a:solidFill>
                <a:schemeClr val="bg1"/>
              </a:solidFill>
            </a:endParaRPr>
          </a:p>
          <a:p>
            <a:endParaRPr lang="th-TH" sz="3200" dirty="0">
              <a:solidFill>
                <a:srgbClr val="00B050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710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073" y="1124744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 would also like to thank the Chairman of the Executive Committee of the International Mathematics Competition, Professor Wen-Hsien Sun, for revealing the vast world of mathematics to the students and for dedicating so much energy to this important goal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 make all students love mathematics and science as a whole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ดิฉันขอขอบคุณ</a:t>
            </a:r>
            <a:r>
              <a:rPr lang="th-TH" sz="3200" dirty="0">
                <a:solidFill>
                  <a:schemeClr val="bg1"/>
                </a:solidFill>
              </a:rPr>
              <a:t>ประธานคณะกรรมการบริหารของการแข่งขันคณิตศาสตร์ระหว่างประเทศ ท่านศาสตราจารย์เหวินเซียนซุน สำหรับการแสดงให้เห็นถึงความกว้างใหญ่ของคณิตศาสตร์ให้กับนักเรียนและทุ่มเทกำลังเพื่อให้บรรลุเป้าหมายที่สำคัญนี้ - เพื่อให้นักเรียนทุกคนรัก คณิตศาสตร์และวิทยาศาสตร์</a:t>
            </a:r>
            <a:endParaRPr lang="th-TH" sz="32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74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514" y="1196752"/>
            <a:ext cx="83617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Dear friends and young talents, I greet you for your participation in a competition of such high rank and I wish you good health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best of luck and a lot of success in the future! 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เพื่อนๆ ที่</a:t>
            </a:r>
            <a:r>
              <a:rPr lang="th-TH" sz="3200" dirty="0">
                <a:solidFill>
                  <a:schemeClr val="bg1"/>
                </a:solidFill>
              </a:rPr>
              <a:t>รักและเด็กที่มีความสามารถพิเศษทั้งหลาย </a:t>
            </a:r>
            <a:r>
              <a:rPr lang="th-TH" sz="3200" dirty="0" smtClean="0">
                <a:solidFill>
                  <a:schemeClr val="bg1"/>
                </a:solidFill>
              </a:rPr>
              <a:t>ดิฉันขอทักทายผู้เข้าร่วม</a:t>
            </a:r>
            <a:r>
              <a:rPr lang="th-TH" sz="3200" dirty="0">
                <a:solidFill>
                  <a:schemeClr val="bg1"/>
                </a:solidFill>
              </a:rPr>
              <a:t>การแข่งขันทุกท่านเข้าสู่การแข่งขันในระดับที่สูงนี้และขออวยพรให้ทุกคนมีสุขภาพพลานามัยที่ดี โชคดีและประสบความสำเร็จในอนาคต</a:t>
            </a:r>
            <a:endParaRPr lang="th-TH" sz="32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7" b="7191"/>
          <a:stretch/>
        </p:blipFill>
        <p:spPr>
          <a:xfrm>
            <a:off x="2051720" y="4509120"/>
            <a:ext cx="4896544" cy="209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908720"/>
            <a:ext cx="78488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 participants in Thailand International Mathematics Competition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ladies and gentlemen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dear friends,</a:t>
            </a:r>
          </a:p>
          <a:p>
            <a:endParaRPr lang="en-US" sz="1800" dirty="0" smtClean="0">
              <a:solidFill>
                <a:schemeClr val="bg1"/>
              </a:solidFill>
              <a:latin typeface="DilleniaUPC" panose="02020603050405020304" pitchFamily="18" charset="-34"/>
              <a:cs typeface="DilleniaUPC" panose="02020603050405020304" pitchFamily="18" charset="-34"/>
            </a:endParaRPr>
          </a:p>
          <a:p>
            <a:r>
              <a:rPr lang="th-TH" sz="3200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ท่านผู้เข้าร่วมการแข่งขันคณิตศาสตร์ระหว่าง</a:t>
            </a:r>
            <a:r>
              <a:rPr lang="th-TH" sz="3200" dirty="0" smtClean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ประเทศประจำปี พ.ศ.</a:t>
            </a:r>
            <a:r>
              <a:rPr lang="en-US" sz="3200" dirty="0" smtClean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2559</a:t>
            </a:r>
            <a:r>
              <a:rPr lang="th-TH" sz="3200" dirty="0" smtClean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ท่านสุภาพสตรี ท่านสุภาพบุรุษและเพื่อนๆที่รักทุกคน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7930"/>
            <a:ext cx="5112568" cy="283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908720"/>
            <a:ext cx="7848872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a great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honour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for me to greet you, on behalf of the Municipality of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Burgas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and the Bulgarian delegation, for your participation in Thailand International Mathematics Competition 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2016.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We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participants from Bulgaria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happy to have the opportunity to be part of this prestigious large-scale event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endParaRPr lang="th-TH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th-TH" sz="1400" dirty="0">
                <a:solidFill>
                  <a:srgbClr val="00B050"/>
                </a:solidFill>
              </a:rPr>
              <a:t> </a:t>
            </a:r>
            <a:r>
              <a:rPr lang="th-TH" sz="1400" dirty="0" smtClean="0">
                <a:solidFill>
                  <a:srgbClr val="00B050"/>
                </a:solidFill>
              </a:rPr>
              <a:t>   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ดิฉันรู้สึก</a:t>
            </a:r>
            <a:r>
              <a:rPr lang="th-TH" sz="3200" dirty="0">
                <a:solidFill>
                  <a:schemeClr val="bg1"/>
                </a:solidFill>
              </a:rPr>
              <a:t>เป็นเกียรติอย่างสูงที่ได้มา</a:t>
            </a:r>
            <a:r>
              <a:rPr lang="th-TH" sz="3200" dirty="0" smtClean="0">
                <a:solidFill>
                  <a:schemeClr val="bg1"/>
                </a:solidFill>
              </a:rPr>
              <a:t>กล่าวทักทายทุก</a:t>
            </a:r>
            <a:r>
              <a:rPr lang="th-TH" sz="3200" dirty="0">
                <a:solidFill>
                  <a:schemeClr val="bg1"/>
                </a:solidFill>
              </a:rPr>
              <a:t>ท่านในนามของเทศบาลเมือง </a:t>
            </a:r>
            <a:r>
              <a:rPr lang="en-US" sz="2400" dirty="0" err="1">
                <a:solidFill>
                  <a:schemeClr val="bg1"/>
                </a:solidFill>
              </a:rPr>
              <a:t>Burgas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th-TH" sz="3200" dirty="0">
                <a:solidFill>
                  <a:schemeClr val="bg1"/>
                </a:solidFill>
              </a:rPr>
              <a:t>และคณะผู้แทนจากบัลแกเรีย สำหรับการเข้าร่วมในงานการแข่งขันคณิตศาสตร์ระหว่างประเทศ ประจำปี พ.ศ. </a:t>
            </a:r>
            <a:r>
              <a:rPr lang="en-US" sz="3200" dirty="0">
                <a:solidFill>
                  <a:schemeClr val="bg1"/>
                </a:solidFill>
                <a:latin typeface="DilleniaUPC" panose="02020603050405020304" pitchFamily="18" charset="-34"/>
                <a:cs typeface="DilleniaUPC" panose="02020603050405020304" pitchFamily="18" charset="-34"/>
              </a:rPr>
              <a:t>2559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th-TH" sz="3200" dirty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TIMC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2016</a:t>
            </a:r>
            <a:r>
              <a:rPr lang="th-TH" sz="3600" dirty="0" smtClean="0">
                <a:solidFill>
                  <a:schemeClr val="bg1"/>
                </a:solidFill>
              </a:rPr>
              <a:t>) </a:t>
            </a:r>
            <a:r>
              <a:rPr lang="th-TH" sz="3200" dirty="0">
                <a:solidFill>
                  <a:schemeClr val="bg1"/>
                </a:solidFill>
              </a:rPr>
              <a:t>ในประเทศไทยครั้งนี้ พวก</a:t>
            </a:r>
            <a:r>
              <a:rPr lang="th-TH" sz="3200" dirty="0" smtClean="0">
                <a:solidFill>
                  <a:schemeClr val="bg1"/>
                </a:solidFill>
              </a:rPr>
              <a:t>เรา ผู้</a:t>
            </a:r>
            <a:r>
              <a:rPr lang="th-TH" sz="3200" dirty="0">
                <a:solidFill>
                  <a:schemeClr val="bg1"/>
                </a:solidFill>
              </a:rPr>
              <a:t>เข้าแข่งขันจากบัลแกเรียรู้สึกมีความสุขอย่างมากที่ได้มีโอกาสเป็นส่วนหนึ่งของการแข่งขันอันทรงเกียรติที่ยิ่งใหญ่นี้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rgbClr val="00B050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  <a:p>
            <a:endParaRPr lang="th-TH" sz="3200" dirty="0">
              <a:solidFill>
                <a:srgbClr val="00B050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9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926376"/>
            <a:ext cx="784887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am very pleased that we meet again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International Mathematics Competition has come a long way and every year the number of participants is increasing, and the friendships are getting stronger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ดิฉันรู้สึก</a:t>
            </a:r>
            <a:r>
              <a:rPr lang="th-TH" sz="3200" dirty="0">
                <a:solidFill>
                  <a:schemeClr val="bg1"/>
                </a:solidFill>
              </a:rPr>
              <a:t>ยินดีเป็นอย่างมากที่เรา</a:t>
            </a:r>
            <a:r>
              <a:rPr lang="th-TH" sz="3200" dirty="0" smtClean="0">
                <a:solidFill>
                  <a:schemeClr val="bg1"/>
                </a:solidFill>
              </a:rPr>
              <a:t>ได้พบ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กัน</a:t>
            </a:r>
            <a:r>
              <a:rPr lang="th-TH" sz="3200" dirty="0">
                <a:solidFill>
                  <a:schemeClr val="bg1"/>
                </a:solidFill>
              </a:rPr>
              <a:t>อีกครั้ง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r>
              <a:rPr lang="th-TH" sz="3200" dirty="0">
                <a:solidFill>
                  <a:schemeClr val="bg1"/>
                </a:solidFill>
              </a:rPr>
              <a:t>การแข่งขัน</a:t>
            </a:r>
            <a:r>
              <a:rPr lang="th-TH" sz="3200" dirty="0" smtClean="0">
                <a:solidFill>
                  <a:schemeClr val="bg1"/>
                </a:solidFill>
              </a:rPr>
              <a:t>คณิตศาสตร์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ระหว่าง</a:t>
            </a:r>
            <a:r>
              <a:rPr lang="th-TH" sz="3200" dirty="0">
                <a:solidFill>
                  <a:schemeClr val="bg1"/>
                </a:solidFill>
              </a:rPr>
              <a:t>ประเทศได้จัดมาเป็น</a:t>
            </a:r>
            <a:r>
              <a:rPr lang="th-TH" sz="3200" dirty="0" smtClean="0">
                <a:solidFill>
                  <a:schemeClr val="bg1"/>
                </a:solidFill>
              </a:rPr>
              <a:t>เวลานาน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และ</a:t>
            </a:r>
            <a:r>
              <a:rPr lang="th-TH" sz="3200" dirty="0">
                <a:solidFill>
                  <a:schemeClr val="bg1"/>
                </a:solidFill>
              </a:rPr>
              <a:t>ในทุกปีจำนวนผู้เข้าร่วมแข่งขัน</a:t>
            </a:r>
            <a:r>
              <a:rPr lang="th-TH" sz="3200" dirty="0" smtClean="0">
                <a:solidFill>
                  <a:schemeClr val="bg1"/>
                </a:solidFill>
              </a:rPr>
              <a:t>จะ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เพิ่มขึ้น</a:t>
            </a:r>
            <a:r>
              <a:rPr lang="th-TH" sz="3200" dirty="0">
                <a:solidFill>
                  <a:schemeClr val="bg1"/>
                </a:solidFill>
              </a:rPr>
              <a:t>พร้อมกับมิตรภาพที่</a:t>
            </a:r>
            <a:r>
              <a:rPr lang="th-TH" sz="3200" dirty="0" smtClean="0">
                <a:solidFill>
                  <a:schemeClr val="bg1"/>
                </a:solidFill>
              </a:rPr>
              <a:t>แข็งแกร่ง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ขึ้น</a:t>
            </a:r>
            <a:r>
              <a:rPr lang="th-TH" sz="3200" dirty="0">
                <a:solidFill>
                  <a:schemeClr val="bg1"/>
                </a:solidFill>
              </a:rPr>
              <a:t>เช่นกัน</a:t>
            </a:r>
            <a:endParaRPr lang="th-TH" sz="32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48415"/>
            <a:ext cx="29918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874" y="856400"/>
            <a:ext cx="84337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 my capacity as Deputy Mayor of the Municipality of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Burgas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in Education and Culture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as a person who every day faces challenges related to the improvement of the quality of education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 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th-TH" sz="3200" dirty="0">
                <a:solidFill>
                  <a:schemeClr val="bg1"/>
                </a:solidFill>
              </a:rPr>
              <a:t>ในฐานะ</a:t>
            </a:r>
            <a:r>
              <a:rPr lang="th-TH" sz="3200" dirty="0" smtClean="0">
                <a:solidFill>
                  <a:schemeClr val="bg1"/>
                </a:solidFill>
              </a:rPr>
              <a:t>ที่ดิฉันเป็นร</a:t>
            </a:r>
            <a:r>
              <a:rPr lang="th-TH" sz="3200" dirty="0">
                <a:solidFill>
                  <a:schemeClr val="bg1"/>
                </a:solidFill>
              </a:rPr>
              <a:t>องนายกเทศมนตรีเทศบาลเมือง </a:t>
            </a:r>
            <a:r>
              <a:rPr lang="en-US" sz="2400" dirty="0" err="1">
                <a:solidFill>
                  <a:schemeClr val="bg1"/>
                </a:solidFill>
              </a:rPr>
              <a:t>Burgas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th-TH" sz="3200" dirty="0">
                <a:solidFill>
                  <a:schemeClr val="bg1"/>
                </a:solidFill>
              </a:rPr>
              <a:t>ที่ดูแลเรื่องการศึกษาและวัฒนธรรมและ</a:t>
            </a:r>
            <a:r>
              <a:rPr lang="th-TH" sz="3200" dirty="0" smtClean="0">
                <a:solidFill>
                  <a:schemeClr val="bg1"/>
                </a:solidFill>
              </a:rPr>
              <a:t>เป็นผู้ที่</a:t>
            </a:r>
            <a:r>
              <a:rPr lang="th-TH" sz="3200" dirty="0">
                <a:solidFill>
                  <a:schemeClr val="bg1"/>
                </a:solidFill>
              </a:rPr>
              <a:t>ต้องเผชิญหน้ากับความท้า</a:t>
            </a:r>
            <a:r>
              <a:rPr lang="th-TH" sz="3200" dirty="0" smtClean="0">
                <a:solidFill>
                  <a:schemeClr val="bg1"/>
                </a:solidFill>
              </a:rPr>
              <a:t>ทายในการ</a:t>
            </a:r>
            <a:r>
              <a:rPr lang="th-TH" sz="3200" dirty="0">
                <a:solidFill>
                  <a:schemeClr val="bg1"/>
                </a:solidFill>
              </a:rPr>
              <a:t>พัฒนาคุณภาพการศึกษาในทุก</a:t>
            </a:r>
            <a:r>
              <a:rPr lang="th-TH" sz="3200" dirty="0" smtClean="0">
                <a:solidFill>
                  <a:schemeClr val="bg1"/>
                </a:solidFill>
              </a:rPr>
              <a:t>วัน</a:t>
            </a:r>
            <a:endParaRPr lang="th-TH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03" y="4271123"/>
            <a:ext cx="3240360" cy="2381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789040"/>
            <a:ext cx="3744416" cy="262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7" y="764704"/>
            <a:ext cx="8496944" cy="6686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it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really impresses me that the competition supports not only the willingness of students for contesting in the field of mathematics</a:t>
            </a:r>
            <a:r>
              <a:rPr lang="bg-BG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but it also teaches them to think rationally</a:t>
            </a:r>
            <a:r>
              <a:rPr lang="bg-BG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fosters perseverance and diligence, at the same time giving them the opportunity to have fun and enjoy solving mathematical problems</a:t>
            </a:r>
            <a:r>
              <a:rPr lang="bg-BG" sz="2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th-TH" sz="27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050" dirty="0" smtClean="0">
                <a:solidFill>
                  <a:srgbClr val="00B050"/>
                </a:solidFill>
              </a:rPr>
              <a:t>  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ดิฉันประทับใจ</a:t>
            </a:r>
            <a:r>
              <a:rPr lang="th-TH" sz="3100" dirty="0">
                <a:solidFill>
                  <a:schemeClr val="bg1"/>
                </a:solidFill>
              </a:rPr>
              <a:t>ที่การ</a:t>
            </a:r>
            <a:r>
              <a:rPr lang="th-TH" sz="3100" dirty="0" smtClean="0">
                <a:solidFill>
                  <a:schemeClr val="bg1"/>
                </a:solidFill>
              </a:rPr>
              <a:t>แข่งขันสนับสนุนไม่ใช่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แค่ความ</a:t>
            </a:r>
            <a:r>
              <a:rPr lang="th-TH" sz="3100" dirty="0">
                <a:solidFill>
                  <a:schemeClr val="bg1"/>
                </a:solidFill>
              </a:rPr>
              <a:t>ตั้งใจของนักเรียนในการ</a:t>
            </a:r>
            <a:r>
              <a:rPr lang="th-TH" sz="3100" dirty="0" smtClean="0">
                <a:solidFill>
                  <a:schemeClr val="bg1"/>
                </a:solidFill>
              </a:rPr>
              <a:t>แข่งขัน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คณิตศาสตร์เท่านั้น </a:t>
            </a:r>
            <a:r>
              <a:rPr lang="th-TH" sz="3100" dirty="0">
                <a:solidFill>
                  <a:schemeClr val="bg1"/>
                </a:solidFill>
              </a:rPr>
              <a:t>แต่ยังสอนให้พวก</a:t>
            </a:r>
            <a:r>
              <a:rPr lang="th-TH" sz="3100" dirty="0" smtClean="0">
                <a:solidFill>
                  <a:schemeClr val="bg1"/>
                </a:solidFill>
              </a:rPr>
              <a:t>เขา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คิด</a:t>
            </a:r>
            <a:r>
              <a:rPr lang="th-TH" sz="3100" dirty="0">
                <a:solidFill>
                  <a:schemeClr val="bg1"/>
                </a:solidFill>
              </a:rPr>
              <a:t>อย่างมีเหตุผล ส่งเสริมความอดทน</a:t>
            </a:r>
            <a:r>
              <a:rPr lang="th-TH" sz="3100" dirty="0" smtClean="0">
                <a:solidFill>
                  <a:schemeClr val="bg1"/>
                </a:solidFill>
              </a:rPr>
              <a:t>และ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ความ</a:t>
            </a:r>
            <a:r>
              <a:rPr lang="th-TH" sz="3100" dirty="0">
                <a:solidFill>
                  <a:schemeClr val="bg1"/>
                </a:solidFill>
              </a:rPr>
              <a:t>ขยัน </a:t>
            </a:r>
            <a:r>
              <a:rPr lang="th-TH" sz="3100" dirty="0" smtClean="0">
                <a:solidFill>
                  <a:schemeClr val="bg1"/>
                </a:solidFill>
              </a:rPr>
              <a:t>ในขณะเดียวกัน</a:t>
            </a:r>
            <a:r>
              <a:rPr lang="th-TH" sz="3100" dirty="0">
                <a:solidFill>
                  <a:schemeClr val="bg1"/>
                </a:solidFill>
              </a:rPr>
              <a:t>ยังทำให้พวก</a:t>
            </a:r>
            <a:r>
              <a:rPr lang="th-TH" sz="3100" dirty="0" smtClean="0">
                <a:solidFill>
                  <a:schemeClr val="bg1"/>
                </a:solidFill>
              </a:rPr>
              <a:t>เขา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ได้</a:t>
            </a:r>
            <a:r>
              <a:rPr lang="th-TH" sz="3100" dirty="0">
                <a:solidFill>
                  <a:schemeClr val="bg1"/>
                </a:solidFill>
              </a:rPr>
              <a:t>มีโอกาสที่จะพบ</a:t>
            </a:r>
            <a:r>
              <a:rPr lang="th-TH" sz="3100" dirty="0" smtClean="0">
                <a:solidFill>
                  <a:schemeClr val="bg1"/>
                </a:solidFill>
              </a:rPr>
              <a:t>ความสนุกสนานและ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เพลิดเพลิน</a:t>
            </a:r>
            <a:r>
              <a:rPr lang="th-TH" sz="3100" dirty="0">
                <a:solidFill>
                  <a:schemeClr val="bg1"/>
                </a:solidFill>
              </a:rPr>
              <a:t>ไปกับการแก้ปัญหาทางคณิตศาสตร์</a:t>
            </a:r>
            <a:endParaRPr lang="en-US" sz="3100" dirty="0">
              <a:solidFill>
                <a:schemeClr val="bg1"/>
              </a:solidFill>
            </a:endParaRPr>
          </a:p>
          <a:p>
            <a:endParaRPr lang="th-TH" sz="26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05" y="3510297"/>
            <a:ext cx="410445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518" y="692696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they need to love what they do and to do it with their hearts, so that they have the motivation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which will help them to go on when difficulties come their way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Behind every success lies not only talent, but also great effort and motivation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endParaRPr lang="th-TH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th-TH" sz="1400" dirty="0">
              <a:solidFill>
                <a:srgbClr val="00B050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  <a:p>
            <a:r>
              <a:rPr lang="th-TH" sz="3200" dirty="0">
                <a:solidFill>
                  <a:schemeClr val="bg1"/>
                </a:solidFill>
              </a:rPr>
              <a:t>สำหรับผู้เข้าแข่งขันทุกคน พวก</a:t>
            </a:r>
            <a:r>
              <a:rPr lang="th-TH" sz="3200" dirty="0" smtClean="0">
                <a:solidFill>
                  <a:schemeClr val="bg1"/>
                </a:solidFill>
              </a:rPr>
              <a:t>เขารักที่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จะทำ</a:t>
            </a:r>
            <a:r>
              <a:rPr lang="th-TH" sz="3200" dirty="0">
                <a:solidFill>
                  <a:schemeClr val="bg1"/>
                </a:solidFill>
              </a:rPr>
              <a:t>และจะทำมันด้วยหัวใจของพวก</a:t>
            </a:r>
            <a:r>
              <a:rPr lang="th-TH" sz="3200" dirty="0" smtClean="0">
                <a:solidFill>
                  <a:schemeClr val="bg1"/>
                </a:solidFill>
              </a:rPr>
              <a:t>เขา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ดังนั้น</a:t>
            </a:r>
            <a:r>
              <a:rPr lang="th-TH" sz="3200" dirty="0">
                <a:solidFill>
                  <a:schemeClr val="bg1"/>
                </a:solidFill>
              </a:rPr>
              <a:t>พวก</a:t>
            </a:r>
            <a:r>
              <a:rPr lang="th-TH" sz="3200" dirty="0" smtClean="0">
                <a:solidFill>
                  <a:schemeClr val="bg1"/>
                </a:solidFill>
              </a:rPr>
              <a:t>เขาจะมี</a:t>
            </a:r>
            <a:r>
              <a:rPr lang="th-TH" sz="3200" dirty="0">
                <a:solidFill>
                  <a:schemeClr val="bg1"/>
                </a:solidFill>
              </a:rPr>
              <a:t>แรงจูงใจที่จะช่วย</a:t>
            </a:r>
            <a:r>
              <a:rPr lang="th-TH" sz="3200" dirty="0" smtClean="0">
                <a:solidFill>
                  <a:schemeClr val="bg1"/>
                </a:solidFill>
              </a:rPr>
              <a:t>ให้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เขา</a:t>
            </a:r>
            <a:r>
              <a:rPr lang="th-TH" sz="3200" dirty="0">
                <a:solidFill>
                  <a:schemeClr val="bg1"/>
                </a:solidFill>
              </a:rPr>
              <a:t>ผ่านพ้นพบความยากลำบากไปได้ </a:t>
            </a:r>
            <a:endParaRPr lang="th-TH" sz="3200" dirty="0" smtClean="0">
              <a:solidFill>
                <a:schemeClr val="bg1"/>
              </a:solidFill>
            </a:endParaRPr>
          </a:p>
          <a:p>
            <a:r>
              <a:rPr lang="th-TH" sz="3200" dirty="0" smtClean="0">
                <a:solidFill>
                  <a:schemeClr val="bg1"/>
                </a:solidFill>
              </a:rPr>
              <a:t>เบื้องหลัง</a:t>
            </a:r>
            <a:r>
              <a:rPr lang="th-TH" sz="3200" dirty="0">
                <a:solidFill>
                  <a:schemeClr val="bg1"/>
                </a:solidFill>
              </a:rPr>
              <a:t>ของทุกๆความสำเร็จไม่ได้</a:t>
            </a:r>
            <a:r>
              <a:rPr lang="th-TH" sz="3200" dirty="0" smtClean="0">
                <a:solidFill>
                  <a:schemeClr val="bg1"/>
                </a:solidFill>
              </a:rPr>
              <a:t>มี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เพียง</a:t>
            </a:r>
            <a:r>
              <a:rPr lang="th-TH" sz="3200" dirty="0">
                <a:solidFill>
                  <a:schemeClr val="bg1"/>
                </a:solidFill>
              </a:rPr>
              <a:t>แค่ความสามารถ แต่ยังมี</a:t>
            </a:r>
            <a:r>
              <a:rPr lang="th-TH" sz="3200" dirty="0" smtClean="0">
                <a:solidFill>
                  <a:schemeClr val="bg1"/>
                </a:solidFill>
              </a:rPr>
              <a:t>ความ</a:t>
            </a:r>
          </a:p>
          <a:p>
            <a:r>
              <a:rPr lang="th-TH" sz="3200" dirty="0" smtClean="0">
                <a:solidFill>
                  <a:schemeClr val="bg1"/>
                </a:solidFill>
              </a:rPr>
              <a:t>พยายาม</a:t>
            </a:r>
            <a:r>
              <a:rPr lang="th-TH" sz="3200" dirty="0">
                <a:solidFill>
                  <a:schemeClr val="bg1"/>
                </a:solidFill>
              </a:rPr>
              <a:t>และแรงจูงใจที่ยิ่งใหญ่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endParaRPr lang="th-TH" sz="32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84984"/>
            <a:ext cx="451959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5449" y="908720"/>
            <a:ext cx="867645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competent knowledge and skills in mathematics that the students will acquire will make them competitive to the present-day and modern international education, they will help them to continue and develop the scientists’ achievements and success</a:t>
            </a:r>
            <a:r>
              <a:rPr lang="bg-B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a good starting point for that is their participation in this high-ranking international contest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  <a:p>
            <a:r>
              <a:rPr lang="th-TH" sz="3200" dirty="0">
                <a:solidFill>
                  <a:schemeClr val="bg1"/>
                </a:solidFill>
              </a:rPr>
              <a:t>ความรู้ความสามารถและทักษะในวิชาคณิตศาสตร์ที่นักเรียนจะได้รับจะทำให้พวก</a:t>
            </a:r>
            <a:r>
              <a:rPr lang="th-TH" sz="3200" dirty="0" smtClean="0">
                <a:solidFill>
                  <a:schemeClr val="bg1"/>
                </a:solidFill>
              </a:rPr>
              <a:t>เขาพร้อมสำหรับการแข่งขันในปัจจุบัน</a:t>
            </a:r>
            <a:r>
              <a:rPr lang="th-TH" sz="3200" dirty="0">
                <a:solidFill>
                  <a:schemeClr val="bg1"/>
                </a:solidFill>
              </a:rPr>
              <a:t>และการศึกษาของนานาชาติที่ทันสมัยขึ้น ​</a:t>
            </a:r>
            <a:r>
              <a:rPr lang="th-TH" sz="3200" dirty="0" smtClean="0">
                <a:solidFill>
                  <a:schemeClr val="bg1"/>
                </a:solidFill>
              </a:rPr>
              <a:t>​สิ่งเหล่านี้จะช่วยให้พวกเขาพัฒนา</a:t>
            </a:r>
            <a:r>
              <a:rPr lang="th-TH" sz="3200" dirty="0">
                <a:solidFill>
                  <a:schemeClr val="bg1"/>
                </a:solidFill>
              </a:rPr>
              <a:t>ผลงานของ</a:t>
            </a:r>
            <a:r>
              <a:rPr lang="th-TH" sz="3200" dirty="0" smtClean="0">
                <a:solidFill>
                  <a:schemeClr val="bg1"/>
                </a:solidFill>
              </a:rPr>
              <a:t>นักวิทยาศาสตร์อย่างต่อเนื่องจนป</a:t>
            </a:r>
            <a:r>
              <a:rPr lang="th-TH" sz="3200" dirty="0">
                <a:solidFill>
                  <a:schemeClr val="bg1"/>
                </a:solidFill>
              </a:rPr>
              <a:t>ระสบผลสำเร็จ จึงเป็นจุดเริ่มต้นที่ดีของพวกเขาที่ได้เข้าร่วมในการแข่งขันระดับสูงระหว่าง</a:t>
            </a:r>
            <a:r>
              <a:rPr lang="th-TH" sz="3200" dirty="0" smtClean="0">
                <a:solidFill>
                  <a:schemeClr val="bg1"/>
                </a:solidFill>
              </a:rPr>
              <a:t>ประเทศครั้งนี้</a:t>
            </a:r>
            <a:endParaRPr lang="th-TH" sz="32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31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2281" y="764704"/>
            <a:ext cx="8784976" cy="610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Mathematics is a universal science</a:t>
            </a:r>
            <a:r>
              <a:rPr lang="bg-BG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knows no </a:t>
            </a:r>
            <a:r>
              <a:rPr lang="en-US" sz="2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barriers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of language and is understandable to all</a:t>
            </a:r>
            <a:r>
              <a:rPr lang="bg-BG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But here mathematics is combined with the understanding of different cultures, the communication with different people</a:t>
            </a:r>
            <a:r>
              <a:rPr lang="bg-BG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the cultural bridges are yet another </a:t>
            </a:r>
            <a:r>
              <a:rPr lang="en-US" sz="2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means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that unites us and helps us to overcome challenges</a:t>
            </a:r>
            <a:r>
              <a:rPr lang="bg-B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th-TH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th-TH" sz="1050" dirty="0">
              <a:solidFill>
                <a:srgbClr val="00B050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  <a:p>
            <a:r>
              <a:rPr lang="th-TH" sz="3100" dirty="0" smtClean="0">
                <a:solidFill>
                  <a:schemeClr val="bg1"/>
                </a:solidFill>
              </a:rPr>
              <a:t>คณิตศาสตร์</a:t>
            </a:r>
            <a:r>
              <a:rPr lang="th-TH" sz="3100" dirty="0">
                <a:solidFill>
                  <a:schemeClr val="bg1"/>
                </a:solidFill>
              </a:rPr>
              <a:t>เป็นศาสตร์สากล</a:t>
            </a:r>
            <a:r>
              <a:rPr lang="en-US" sz="3100" dirty="0">
                <a:solidFill>
                  <a:schemeClr val="bg1"/>
                </a:solidFill>
              </a:rPr>
              <a:t> </a:t>
            </a:r>
            <a:r>
              <a:rPr lang="th-TH" sz="3100" dirty="0">
                <a:solidFill>
                  <a:schemeClr val="bg1"/>
                </a:solidFill>
              </a:rPr>
              <a:t>ภาษาไม่</a:t>
            </a:r>
            <a:r>
              <a:rPr lang="th-TH" sz="3100" dirty="0" smtClean="0">
                <a:solidFill>
                  <a:schemeClr val="bg1"/>
                </a:solidFill>
              </a:rPr>
              <a:t>เป็นอุปสรรค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และ</a:t>
            </a:r>
            <a:r>
              <a:rPr lang="th-TH" sz="3100" dirty="0">
                <a:solidFill>
                  <a:schemeClr val="bg1"/>
                </a:solidFill>
              </a:rPr>
              <a:t>ทุกคนจึงสามารถเข้าใจ</a:t>
            </a:r>
            <a:r>
              <a:rPr lang="th-TH" sz="3100" dirty="0" smtClean="0">
                <a:solidFill>
                  <a:schemeClr val="bg1"/>
                </a:solidFill>
              </a:rPr>
              <a:t>ได้</a:t>
            </a:r>
            <a:r>
              <a:rPr lang="en-US" sz="3100" dirty="0" smtClean="0">
                <a:solidFill>
                  <a:schemeClr val="bg1"/>
                </a:solidFill>
              </a:rPr>
              <a:t> </a:t>
            </a:r>
            <a:r>
              <a:rPr lang="th-TH" sz="3100" dirty="0" smtClean="0">
                <a:solidFill>
                  <a:schemeClr val="bg1"/>
                </a:solidFill>
              </a:rPr>
              <a:t>ณ ที่นี้คณิตศาสตร์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ผสมผสานระหว่างความ</a:t>
            </a:r>
            <a:r>
              <a:rPr lang="th-TH" sz="3100" dirty="0">
                <a:solidFill>
                  <a:schemeClr val="bg1"/>
                </a:solidFill>
              </a:rPr>
              <a:t>เข้าใจในวัฒนธรรมที่</a:t>
            </a:r>
            <a:r>
              <a:rPr lang="th-TH" sz="3100" dirty="0" smtClean="0">
                <a:solidFill>
                  <a:schemeClr val="bg1"/>
                </a:solidFill>
              </a:rPr>
              <a:t>แตกต่าง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กัน การ</a:t>
            </a:r>
            <a:r>
              <a:rPr lang="th-TH" sz="3100" dirty="0">
                <a:solidFill>
                  <a:schemeClr val="bg1"/>
                </a:solidFill>
              </a:rPr>
              <a:t>สื่อสารกับผู้คนที่แตกต่างกัน </a:t>
            </a:r>
            <a:r>
              <a:rPr lang="th-TH" sz="3100" dirty="0" smtClean="0">
                <a:solidFill>
                  <a:schemeClr val="bg1"/>
                </a:solidFill>
              </a:rPr>
              <a:t>และยังเป็นการ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เชื่อมโยงทางวัฒนธรรมให้</a:t>
            </a:r>
            <a:r>
              <a:rPr lang="th-TH" sz="3100" dirty="0">
                <a:solidFill>
                  <a:schemeClr val="bg1"/>
                </a:solidFill>
              </a:rPr>
              <a:t>เรา</a:t>
            </a:r>
            <a:r>
              <a:rPr lang="th-TH" sz="3100" dirty="0" smtClean="0">
                <a:solidFill>
                  <a:schemeClr val="bg1"/>
                </a:solidFill>
              </a:rPr>
              <a:t>เป็นหนึ่ง</a:t>
            </a:r>
            <a:r>
              <a:rPr lang="th-TH" sz="3100" dirty="0">
                <a:solidFill>
                  <a:schemeClr val="bg1"/>
                </a:solidFill>
              </a:rPr>
              <a:t>เดียว และ</a:t>
            </a:r>
            <a:r>
              <a:rPr lang="th-TH" sz="3100" dirty="0" smtClean="0">
                <a:solidFill>
                  <a:schemeClr val="bg1"/>
                </a:solidFill>
              </a:rPr>
              <a:t>ช่วย</a:t>
            </a:r>
          </a:p>
          <a:p>
            <a:r>
              <a:rPr lang="th-TH" sz="3100" dirty="0" smtClean="0">
                <a:solidFill>
                  <a:schemeClr val="bg1"/>
                </a:solidFill>
              </a:rPr>
              <a:t>ให้</a:t>
            </a:r>
            <a:r>
              <a:rPr lang="th-TH" sz="3100" dirty="0">
                <a:solidFill>
                  <a:schemeClr val="bg1"/>
                </a:solidFill>
              </a:rPr>
              <a:t>เราเอาชนะความท้าทาย</a:t>
            </a:r>
            <a:r>
              <a:rPr lang="en-US" sz="3100" dirty="0">
                <a:solidFill>
                  <a:schemeClr val="bg1"/>
                </a:solidFill>
              </a:rPr>
              <a:t> </a:t>
            </a:r>
            <a:endParaRPr lang="th-TH" sz="3100" dirty="0">
              <a:solidFill>
                <a:schemeClr val="bg1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  <a:p>
            <a:endParaRPr lang="th-TH" sz="3100" dirty="0">
              <a:solidFill>
                <a:srgbClr val="00B050"/>
              </a:solidFill>
              <a:latin typeface="Arial" panose="020B0604020202020204" pitchFamily="34" charset="0"/>
              <a:cs typeface="DilleniaUPC" panose="02020603050405020304" pitchFamily="18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15260"/>
            <a:ext cx="3240360" cy="312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0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2">
      <a:majorFont>
        <a:latin typeface="Arial Black"/>
        <a:ea typeface=""/>
        <a:cs typeface="Cordia New"/>
      </a:majorFont>
      <a:minorFont>
        <a:latin typeface="Arial"/>
        <a:ea typeface=""/>
        <a:cs typeface="DilleniaUPC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1041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Cordia New</vt:lpstr>
      <vt:lpstr>DilleniaUPC</vt:lpstr>
      <vt:lpstr>Wingdings 2</vt:lpstr>
      <vt:lpstr>Flow</vt:lpstr>
      <vt:lpstr>Bulgaria บัลแกเรีย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Radklao Nuiman</cp:lastModifiedBy>
  <cp:revision>34</cp:revision>
  <dcterms:created xsi:type="dcterms:W3CDTF">2016-08-12T14:59:04Z</dcterms:created>
  <dcterms:modified xsi:type="dcterms:W3CDTF">2016-08-25T14:17:45Z</dcterms:modified>
</cp:coreProperties>
</file>